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303" r:id="rId2"/>
    <p:sldId id="511" r:id="rId3"/>
    <p:sldId id="512" r:id="rId4"/>
    <p:sldId id="513" r:id="rId5"/>
    <p:sldId id="514" r:id="rId6"/>
    <p:sldId id="515" r:id="rId7"/>
    <p:sldId id="516" r:id="rId8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  <p:cmAuthor id="2" name="Jeremiah Blanchard" initials="JB" lastIdx="1" clrIdx="1">
    <p:extLst>
      <p:ext uri="{19B8F6BF-5375-455C-9EA6-DF929625EA0E}">
        <p15:presenceInfo xmlns:p15="http://schemas.microsoft.com/office/powerpoint/2012/main" userId="2ce95cd21d8b45f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F00FF"/>
    <a:srgbClr val="00FFFF"/>
    <a:srgbClr val="00FF00"/>
    <a:srgbClr val="0066FF"/>
    <a:srgbClr val="00CC00"/>
    <a:srgbClr val="404040"/>
    <a:srgbClr val="000000"/>
    <a:srgbClr val="006600"/>
    <a:srgbClr val="568ABA"/>
    <a:srgbClr val="CBD0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91" autoAdjust="0"/>
    <p:restoredTop sz="84355" autoAdjust="0"/>
  </p:normalViewPr>
  <p:slideViewPr>
    <p:cSldViewPr snapToGrid="0" snapToObjects="1">
      <p:cViewPr varScale="1">
        <p:scale>
          <a:sx n="111" d="100"/>
          <a:sy n="111" d="100"/>
        </p:scale>
        <p:origin x="116" y="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2020-08-18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2020-08-18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>
                <a:effectLst/>
                <a:latin typeface="Segoe UI" panose="020B0502040204020203" pitchFamily="34" charset="0"/>
              </a:rPr>
              <a:t>sudo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 apt install qt5-default</a:t>
            </a:r>
          </a:p>
          <a:p>
            <a:r>
              <a:rPr lang="en-US" dirty="0" err="1"/>
              <a:t>sudo</a:t>
            </a:r>
            <a:r>
              <a:rPr lang="en-US" dirty="0"/>
              <a:t> pip3 install PySide2</a:t>
            </a:r>
          </a:p>
          <a:p>
            <a:endParaRPr lang="en-US" dirty="0"/>
          </a:p>
          <a:p>
            <a:r>
              <a:rPr lang="en-US" dirty="0"/>
              <a:t>1.5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1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98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86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32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65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05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5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89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298" y="1603022"/>
            <a:ext cx="7950649" cy="808067"/>
          </a:xfrm>
        </p:spPr>
        <p:txBody>
          <a:bodyPr/>
          <a:lstStyle/>
          <a:p>
            <a:r>
              <a:rPr lang="en-US" sz="4400" dirty="0"/>
              <a:t>Qt Graphical User Interface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300" y="2366242"/>
            <a:ext cx="7038666" cy="656892"/>
          </a:xfrm>
        </p:spPr>
        <p:txBody>
          <a:bodyPr/>
          <a:lstStyle/>
          <a:p>
            <a:r>
              <a:rPr lang="en-US" dirty="0"/>
              <a:t>Always Look on the </a:t>
            </a:r>
            <a:r>
              <a:rPr lang="en-US" dirty="0" err="1"/>
              <a:t>PySide</a:t>
            </a:r>
            <a:r>
              <a:rPr lang="en-US" dirty="0"/>
              <a:t> of Life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806441-BC9E-4E01-BBAB-E291307EC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443" y="1499894"/>
            <a:ext cx="5810250" cy="3022803"/>
          </a:xfrm>
        </p:spPr>
        <p:txBody>
          <a:bodyPr/>
          <a:lstStyle/>
          <a:p>
            <a:pPr marL="0" indent="0">
              <a:buNone/>
            </a:pPr>
            <a:r>
              <a:rPr lang="en-US" sz="1800" u="sng" dirty="0"/>
              <a:t>Graphical User Interfaces (GUIs) are often widget-based.</a:t>
            </a:r>
          </a:p>
          <a:p>
            <a:pPr>
              <a:spcBef>
                <a:spcPts val="1200"/>
              </a:spcBef>
            </a:pPr>
            <a:r>
              <a:rPr lang="en-US" sz="1800" dirty="0"/>
              <a:t>Elements of a GUI form – buttons, sliders, text boxes</a:t>
            </a:r>
          </a:p>
          <a:p>
            <a:pPr>
              <a:spcBef>
                <a:spcPts val="1200"/>
              </a:spcBef>
            </a:pPr>
            <a:r>
              <a:rPr lang="en-US" sz="1800" dirty="0"/>
              <a:t>Hierarchical in nature (window </a:t>
            </a:r>
            <a:r>
              <a:rPr lang="en-US" sz="1800" dirty="0">
                <a:sym typeface="Wingdings" panose="05000000000000000000" pitchFamily="2" charset="2"/>
              </a:rPr>
              <a:t> layout  buttons)</a:t>
            </a:r>
          </a:p>
          <a:p>
            <a:pPr>
              <a:spcBef>
                <a:spcPts val="1200"/>
              </a:spcBef>
            </a:pPr>
            <a:r>
              <a:rPr lang="en-US" sz="1800" dirty="0"/>
              <a:t>Can be built using designer tool / suite (code or data)</a:t>
            </a:r>
          </a:p>
          <a:p>
            <a:pPr>
              <a:spcBef>
                <a:spcPts val="1200"/>
              </a:spcBef>
            </a:pPr>
            <a:r>
              <a:rPr lang="en-US" sz="1800" dirty="0"/>
              <a:t>Provide users with </a:t>
            </a:r>
            <a:r>
              <a:rPr lang="en-US" sz="1800" b="1" dirty="0">
                <a:solidFill>
                  <a:srgbClr val="FFC000"/>
                </a:solidFill>
              </a:rPr>
              <a:t>affordances</a:t>
            </a:r>
            <a:r>
              <a:rPr lang="en-US" sz="1800" dirty="0"/>
              <a:t> for decision making</a:t>
            </a:r>
          </a:p>
          <a:p>
            <a:pPr>
              <a:spcBef>
                <a:spcPts val="1200"/>
              </a:spcBef>
            </a:pPr>
            <a:r>
              <a:rPr lang="en-US" sz="1800" dirty="0"/>
              <a:t>Connect widget actions to program routines / behavior</a:t>
            </a:r>
          </a:p>
          <a:p>
            <a:pPr>
              <a:spcBef>
                <a:spcPts val="1200"/>
              </a:spcBef>
            </a:pPr>
            <a:r>
              <a:rPr lang="en-US" sz="1800" dirty="0"/>
              <a:t>Source of insufferable “Visual” titles (Visual Basic, </a:t>
            </a:r>
            <a:r>
              <a:rPr lang="en-US" sz="1800" dirty="0" err="1"/>
              <a:t>etc</a:t>
            </a:r>
            <a:r>
              <a:rPr lang="en-US" sz="1800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9C5681-8CCA-4BDB-B648-BAD98A6FD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User Interfaces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6AF52-75B5-4DC7-83DC-8FD3E0615E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BB4747-9728-4931-AC12-8A182B4CB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342" y="1499894"/>
            <a:ext cx="1905113" cy="302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54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3A0B51-70E0-4A69-ADA0-C2B8CD422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198183"/>
            <a:ext cx="7734300" cy="2797371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u="sng" dirty="0"/>
              <a:t>Qt is popular as a cross-platform, cross-language toolkit.</a:t>
            </a:r>
          </a:p>
          <a:p>
            <a:pPr>
              <a:spcBef>
                <a:spcPts val="1200"/>
              </a:spcBef>
            </a:pPr>
            <a:r>
              <a:rPr lang="en-US" dirty="0"/>
              <a:t>Qt’s claim to fame is the GUI tools, but it also others (e.g., threading)</a:t>
            </a:r>
          </a:p>
          <a:p>
            <a:pPr>
              <a:spcBef>
                <a:spcPts val="1200"/>
              </a:spcBef>
            </a:pPr>
            <a:r>
              <a:rPr lang="en-US" dirty="0" err="1"/>
              <a:t>PyQt</a:t>
            </a:r>
            <a:r>
              <a:rPr lang="en-US" dirty="0"/>
              <a:t> is not “official” Qt – it’s from a small British company</a:t>
            </a:r>
          </a:p>
          <a:p>
            <a:pPr>
              <a:spcBef>
                <a:spcPts val="1200"/>
              </a:spcBef>
            </a:pPr>
            <a:r>
              <a:rPr lang="en-US" dirty="0"/>
              <a:t>The “</a:t>
            </a:r>
            <a:r>
              <a:rPr lang="en-US" dirty="0" err="1"/>
              <a:t>PySide</a:t>
            </a:r>
            <a:r>
              <a:rPr lang="en-US" dirty="0"/>
              <a:t>” project is officially “Qt for Python” (recently, PySide2)</a:t>
            </a:r>
          </a:p>
          <a:p>
            <a:pPr>
              <a:spcBef>
                <a:spcPts val="1200"/>
              </a:spcBef>
            </a:pPr>
            <a:r>
              <a:rPr lang="en-US" dirty="0"/>
              <a:t>Older stuff often uses </a:t>
            </a:r>
            <a:r>
              <a:rPr lang="en-US" dirty="0" err="1"/>
              <a:t>PyQt</a:t>
            </a:r>
            <a:r>
              <a:rPr lang="en-US" dirty="0"/>
              <a:t>, but newer tools / versions use </a:t>
            </a:r>
            <a:r>
              <a:rPr lang="en-US" dirty="0" err="1"/>
              <a:t>PySide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 err="1"/>
              <a:t>PyQt</a:t>
            </a:r>
            <a:r>
              <a:rPr lang="en-US" dirty="0"/>
              <a:t> also has more restrictive licensing (see: $$$)</a:t>
            </a:r>
          </a:p>
          <a:p>
            <a:pPr marL="0" indent="0">
              <a:spcBef>
                <a:spcPts val="1200"/>
              </a:spcBef>
              <a:buNone/>
            </a:pPr>
            <a:endParaRPr lang="en-US" dirty="0"/>
          </a:p>
          <a:p>
            <a:pPr marL="0" indent="0">
              <a:spcBef>
                <a:spcPts val="1200"/>
              </a:spcBef>
              <a:buNone/>
            </a:pPr>
            <a:r>
              <a:rPr lang="en-US" dirty="0"/>
              <a:t>The built-in toolkit is </a:t>
            </a:r>
            <a:r>
              <a:rPr lang="en-US" dirty="0" err="1"/>
              <a:t>TkInter</a:t>
            </a:r>
            <a:r>
              <a:rPr lang="en-US" dirty="0"/>
              <a:t> – it is nice but limited, so we’ll use Qt.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C7F26C-D910-4FAE-8656-6288816A7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500032"/>
            <a:ext cx="8564088" cy="837009"/>
          </a:xfrm>
        </p:spPr>
        <p:txBody>
          <a:bodyPr/>
          <a:lstStyle/>
          <a:p>
            <a:r>
              <a:rPr lang="en-US" dirty="0"/>
              <a:t>So… What is Qt / </a:t>
            </a:r>
            <a:r>
              <a:rPr lang="en-US" dirty="0" err="1"/>
              <a:t>PyQt</a:t>
            </a:r>
            <a:r>
              <a:rPr lang="en-US" dirty="0"/>
              <a:t> / </a:t>
            </a:r>
            <a:r>
              <a:rPr lang="en-US" dirty="0" err="1"/>
              <a:t>PySide</a:t>
            </a:r>
            <a:r>
              <a:rPr lang="en-US" dirty="0"/>
              <a:t>(2)?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73C85-15D9-4C32-9C8B-104976B23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656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D785C3-E374-4B2C-83E5-D3EADD7BD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823" y="1097536"/>
            <a:ext cx="7468353" cy="3718239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Some core classes are important for building Qt-based programs.</a:t>
            </a:r>
          </a:p>
          <a:p>
            <a:r>
              <a:rPr lang="en-US" dirty="0" err="1"/>
              <a:t>QObject</a:t>
            </a:r>
            <a:r>
              <a:rPr lang="en-US" dirty="0"/>
              <a:t> – Qt base class</a:t>
            </a:r>
          </a:p>
          <a:p>
            <a:pPr lvl="1"/>
            <a:r>
              <a:rPr lang="en-US" dirty="0"/>
              <a:t>to interact with Qt objects, extend this (event handlers,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 err="1"/>
              <a:t>QApplication</a:t>
            </a:r>
            <a:r>
              <a:rPr lang="en-US" dirty="0"/>
              <a:t> – “driver” for a Qt-form-based program</a:t>
            </a:r>
          </a:p>
          <a:p>
            <a:pPr lvl="1"/>
            <a:r>
              <a:rPr lang="en-US" dirty="0"/>
              <a:t>Can also access elements for desktop system in some cases (e.g., KDE)</a:t>
            </a:r>
          </a:p>
          <a:p>
            <a:r>
              <a:rPr lang="en-US" dirty="0" err="1"/>
              <a:t>QWidget</a:t>
            </a:r>
            <a:r>
              <a:rPr lang="en-US" dirty="0"/>
              <a:t> – widgets in a GUI form are derived from this</a:t>
            </a:r>
          </a:p>
          <a:p>
            <a:pPr lvl="1"/>
            <a:r>
              <a:rPr lang="en-US" dirty="0"/>
              <a:t>You can derive from this, but it will make using a designer harder</a:t>
            </a:r>
          </a:p>
          <a:p>
            <a:r>
              <a:rPr lang="en-US" dirty="0" err="1"/>
              <a:t>QThread</a:t>
            </a:r>
            <a:r>
              <a:rPr lang="en-US" dirty="0"/>
              <a:t> – used in some multithreaded Qt-specific applications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0D7A3D-A0CE-45CD-A356-2EA8094F8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76424"/>
            <a:ext cx="8564088" cy="630481"/>
          </a:xfrm>
        </p:spPr>
        <p:txBody>
          <a:bodyPr/>
          <a:lstStyle/>
          <a:p>
            <a:r>
              <a:rPr lang="en-US" dirty="0"/>
              <a:t>Qt Application Anatomy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EC172-B137-4B7E-B07D-9044A8D123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29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060740-7A62-4D87-9A01-2234EDFF3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50" y="1288018"/>
            <a:ext cx="7734300" cy="43383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Forms can be developed manually via object instantiation.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089EC3-A2F7-42A6-8886-637EDD52C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620804"/>
            <a:ext cx="8564088" cy="689302"/>
          </a:xfrm>
        </p:spPr>
        <p:txBody>
          <a:bodyPr/>
          <a:lstStyle/>
          <a:p>
            <a:r>
              <a:rPr lang="en-US" dirty="0"/>
              <a:t>Programmed GUI Forms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727A1-C608-43E5-9B6C-54E3E08F1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97F03A-4EE3-4254-B93A-1FEC8154677A}"/>
              </a:ext>
            </a:extLst>
          </p:cNvPr>
          <p:cNvSpPr txBox="1"/>
          <p:nvPr/>
        </p:nvSpPr>
        <p:spPr>
          <a:xfrm>
            <a:off x="3625516" y="1814262"/>
            <a:ext cx="5026526" cy="270843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textbox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QTextEdit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(window)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textbox.setGeometry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(10, 320, 300, 80)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textbox.setText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"There are too many snakes on this plane!"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checkbox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QCheckBox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(window)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checkbox.setGeometry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(10, 410, 300, 20)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checkbox.setChecked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(True)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checkbox.setFont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QFont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"Arial"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8))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checkbox.setText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"I have read Mr. Jackson's warning about the plane."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button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QPushButton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(window)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button.setGeometry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(10, 440, 300, 30)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button.setText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"Get on that plane!"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button.clicked.connect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lambda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window.close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window.show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sys.exit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app.exec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_())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D3594F-D192-4E52-A66B-E36FEB19E32F}"/>
              </a:ext>
            </a:extLst>
          </p:cNvPr>
          <p:cNvSpPr txBox="1"/>
          <p:nvPr/>
        </p:nvSpPr>
        <p:spPr>
          <a:xfrm>
            <a:off x="491958" y="1814262"/>
            <a:ext cx="3051008" cy="270843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PySide2.QtWidgets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*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PySide2.QtGui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QFont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QPixmap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sys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# Create the application – must be first!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app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QApplication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sys.argv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# Create and set up the main window.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window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QMainWindow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window.setGeometry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(0, 0, 320, 480)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window.setWindowTitle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"Snakes!!!"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# Create and set up the window’s widgets.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label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QLabel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(window)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label.setGeometry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(10, 10, 300, 300)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label.setPixmap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QPixmap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"snakes.jpg"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408580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68822D-16C4-4B76-B402-07CFAAF0E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791" y="1052860"/>
            <a:ext cx="7906418" cy="44452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Qt (and many other toolkits) allow GUI forms to be read from data files.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7600CB-76B9-45BC-83D3-76DA1A8F2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80609"/>
            <a:ext cx="8564088" cy="630056"/>
          </a:xfrm>
        </p:spPr>
        <p:txBody>
          <a:bodyPr/>
          <a:lstStyle/>
          <a:p>
            <a:r>
              <a:rPr lang="en-US" dirty="0"/>
              <a:t>Data-Driven GUI Forms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FA35C-611D-4838-AECD-29E5DFAB13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7AC229-8098-4013-B548-20D56DD654B2}"/>
              </a:ext>
            </a:extLst>
          </p:cNvPr>
          <p:cNvSpPr txBox="1"/>
          <p:nvPr/>
        </p:nvSpPr>
        <p:spPr>
          <a:xfrm>
            <a:off x="4774274" y="1519608"/>
            <a:ext cx="3517564" cy="286232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PySide2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QtUiTools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PySide2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QtCore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PySide2.QtWidgets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QApplication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PySide2.QtWidgets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QPushButton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sys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app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QApplication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sys.argv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ui_file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PySide2.QtCore.QFile(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jackson.ui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ui_file.open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(PySide2.QtCore.QFile.ReadOnly)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loader = PySide2.QtUiTools.QUiLoader() 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window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loader.load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ui_file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ui_file.close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button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window.findChild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QPushButton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"button"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button.clicked.connect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lambda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window.close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window.show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sys.exit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app.exec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_())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0A00BA-D771-49EA-82CB-299F1D7ED292}"/>
              </a:ext>
            </a:extLst>
          </p:cNvPr>
          <p:cNvSpPr txBox="1"/>
          <p:nvPr/>
        </p:nvSpPr>
        <p:spPr>
          <a:xfrm>
            <a:off x="852164" y="1513430"/>
            <a:ext cx="3517564" cy="286232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&lt;?xml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version=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"1.0"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encoding=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"UTF-8"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?&gt;</a:t>
            </a:r>
          </a:p>
          <a:p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 err="1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ui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version=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"4.0"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 &lt;class&gt;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MainWindow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&lt;/class&gt;</a:t>
            </a:r>
          </a:p>
          <a:p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 &lt;widget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class=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FF00FF"/>
                </a:solidFill>
                <a:latin typeface="Consolas" panose="020B0609020204030204" pitchFamily="49" charset="0"/>
              </a:rPr>
              <a:t>QMainWindow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name=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FF00FF"/>
                </a:solidFill>
                <a:latin typeface="Consolas" panose="020B0609020204030204" pitchFamily="49" charset="0"/>
              </a:rPr>
              <a:t>MainWindow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  &lt;property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name=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"geometry"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…</a:t>
            </a:r>
            <a:endParaRPr lang="en-US" sz="1000" dirty="0">
              <a:solidFill>
                <a:schemeClr val="tx2">
                  <a:lumMod val="25000"/>
                  <a:lumOff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  &lt;/property&gt;</a:t>
            </a:r>
          </a:p>
          <a:p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  &lt;widget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class=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FF00FF"/>
                </a:solidFill>
                <a:latin typeface="Consolas" panose="020B0609020204030204" pitchFamily="49" charset="0"/>
              </a:rPr>
              <a:t>QWidget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name=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FF00FF"/>
                </a:solidFill>
                <a:latin typeface="Consolas" panose="020B0609020204030204" pitchFamily="49" charset="0"/>
              </a:rPr>
              <a:t>centralwidget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   &lt;widget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class=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FF00FF"/>
                </a:solidFill>
                <a:latin typeface="Consolas" panose="020B0609020204030204" pitchFamily="49" charset="0"/>
              </a:rPr>
              <a:t>QLabel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name=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"label"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    &lt;property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name=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FF00FF"/>
                </a:solidFill>
                <a:latin typeface="Consolas" panose="020B0609020204030204" pitchFamily="49" charset="0"/>
              </a:rPr>
              <a:t>pixmap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     &lt;</a:t>
            </a:r>
            <a:r>
              <a:rPr lang="en-US" sz="1000" dirty="0" err="1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pixmap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snakes.jpg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&lt;/</a:t>
            </a:r>
            <a:r>
              <a:rPr lang="en-US" sz="1000" dirty="0" err="1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pixmap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    &lt;/property&gt;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… </a:t>
            </a:r>
          </a:p>
          <a:p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   &lt;/widget&gt;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… </a:t>
            </a:r>
          </a:p>
          <a:p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  &lt;/widget&gt;</a:t>
            </a:r>
          </a:p>
          <a:p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 &lt;/widget&gt;</a:t>
            </a:r>
          </a:p>
          <a:p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&lt;/</a:t>
            </a:r>
            <a:r>
              <a:rPr lang="en-US" sz="1000" dirty="0" err="1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ui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9855AE56-5277-46A0-B181-AE7F4D9F25B4}"/>
              </a:ext>
            </a:extLst>
          </p:cNvPr>
          <p:cNvSpPr txBox="1">
            <a:spLocks/>
          </p:cNvSpPr>
          <p:nvPr/>
        </p:nvSpPr>
        <p:spPr bwMode="auto">
          <a:xfrm>
            <a:off x="488532" y="4419238"/>
            <a:ext cx="8166935" cy="444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Many designer programs (e.g., Qt Creator) can generate code or data files.</a:t>
            </a:r>
          </a:p>
        </p:txBody>
      </p:sp>
    </p:spTree>
    <p:extLst>
      <p:ext uri="{BB962C8B-B14F-4D97-AF65-F5344CB8AC3E}">
        <p14:creationId xmlns:p14="http://schemas.microsoft.com/office/powerpoint/2010/main" val="234356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D8E8E8-D3AD-4221-B33C-87D370DDE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480" y="1457812"/>
            <a:ext cx="8377040" cy="3047521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Interactive applications need to prioritize response, which has a cost.</a:t>
            </a:r>
          </a:p>
          <a:p>
            <a:pPr>
              <a:spcBef>
                <a:spcPts val="1200"/>
              </a:spcBef>
            </a:pPr>
            <a:r>
              <a:rPr lang="en-US" dirty="0"/>
              <a:t>We can’t do intense processing on the main process / thread (lock-up)</a:t>
            </a:r>
          </a:p>
          <a:p>
            <a:pPr>
              <a:spcBef>
                <a:spcPts val="1200"/>
              </a:spcBef>
            </a:pPr>
            <a:r>
              <a:rPr lang="en-US" dirty="0"/>
              <a:t>We can’t edit any widget memory from another thread (Qt monitors this)</a:t>
            </a:r>
          </a:p>
          <a:p>
            <a:pPr>
              <a:spcBef>
                <a:spcPts val="1200"/>
              </a:spcBef>
            </a:pPr>
            <a:r>
              <a:rPr lang="en-US" dirty="0"/>
              <a:t>So how do we do multithreading / multiprocessing &amp; share memory?!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Program must keep shared memory outside of widgets and use handlers.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1CECB0-C0AD-4565-B8A9-F47797FB2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Curse of Responsiveness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67C5E-9364-46DE-8C9E-D59BCA7989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700921"/>
      </p:ext>
    </p:extLst>
  </p:cSld>
  <p:clrMapOvr>
    <a:masterClrMapping/>
  </p:clrMapOvr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52514</TotalTime>
  <Words>904</Words>
  <Application>Microsoft Office PowerPoint</Application>
  <PresentationFormat>On-screen Show (16:9)</PresentationFormat>
  <Paragraphs>133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Cambria</vt:lpstr>
      <vt:lpstr>Consolas</vt:lpstr>
      <vt:lpstr>Rockwell</vt:lpstr>
      <vt:lpstr>Segoe UI</vt:lpstr>
      <vt:lpstr>Wingdings</vt:lpstr>
      <vt:lpstr>PNE Theme Slide Deck</vt:lpstr>
      <vt:lpstr>Qt Graphical User Interface</vt:lpstr>
      <vt:lpstr>Graphical User Interfaces</vt:lpstr>
      <vt:lpstr>So… What is Qt / PyQt / PySide(2)?</vt:lpstr>
      <vt:lpstr>Qt Application Anatomy</vt:lpstr>
      <vt:lpstr>Programmed GUI Forms</vt:lpstr>
      <vt:lpstr>Data-Driven GUI Forms</vt:lpstr>
      <vt:lpstr>The Curse of Responsiveness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Jeremiah Blanchard</cp:lastModifiedBy>
  <cp:revision>1152</cp:revision>
  <cp:lastPrinted>2014-01-31T19:29:42Z</cp:lastPrinted>
  <dcterms:created xsi:type="dcterms:W3CDTF">2013-09-18T13:46:37Z</dcterms:created>
  <dcterms:modified xsi:type="dcterms:W3CDTF">2020-08-18T12:51:11Z</dcterms:modified>
</cp:coreProperties>
</file>